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42" r:id="rId4"/>
    <p:sldId id="345" r:id="rId5"/>
    <p:sldId id="344" r:id="rId6"/>
    <p:sldId id="347" r:id="rId7"/>
    <p:sldId id="346" r:id="rId8"/>
    <p:sldId id="316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3300"/>
    <a:srgbClr val="EDF2F9"/>
    <a:srgbClr val="2A5270"/>
    <a:srgbClr val="254963"/>
    <a:srgbClr val="214153"/>
    <a:srgbClr val="274961"/>
    <a:srgbClr val="254B61"/>
    <a:srgbClr val="254961"/>
    <a:srgbClr val="234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74256" autoAdjust="0"/>
  </p:normalViewPr>
  <p:slideViewPr>
    <p:cSldViewPr>
      <p:cViewPr varScale="1">
        <p:scale>
          <a:sx n="70" d="100"/>
          <a:sy n="70" d="100"/>
        </p:scale>
        <p:origin x="127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2" y="4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32286-DFBB-4BE8-8EF1-5B8B8D3D46C6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3318C-497D-49FF-994C-77FF50747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2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B549-B04A-44F7-804C-55905C4B7DA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4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1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6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61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047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9410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0" y="227228"/>
            <a:ext cx="8277225" cy="6120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267296"/>
            <a:ext cx="9144000" cy="876300"/>
          </a:xfrm>
          <a:custGeom>
            <a:avLst/>
            <a:gdLst/>
            <a:ahLst/>
            <a:cxnLst/>
            <a:rect l="l" t="t" r="r" b="b"/>
            <a:pathLst>
              <a:path w="9144000" h="876300">
                <a:moveTo>
                  <a:pt x="0" y="876084"/>
                </a:moveTo>
                <a:lnTo>
                  <a:pt x="9144000" y="876084"/>
                </a:lnTo>
                <a:lnTo>
                  <a:pt x="9144000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54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97833" y="548640"/>
            <a:ext cx="1440180" cy="1924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41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0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6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5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7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6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3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B199-092E-4B71-BAD6-7C13D43C0B04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1087-E319-40D8-942C-A0F20209F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5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92476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67408" y="328929"/>
            <a:ext cx="6409182" cy="74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8023" y="1559559"/>
            <a:ext cx="8267953" cy="4787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511" y="6439814"/>
            <a:ext cx="206375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102870"/>
            <a:fld id="{81D60167-4931-47E6-BA6A-407CBD079E47}" type="slidenum">
              <a:rPr sz="1200" spc="-10" dirty="0">
                <a:solidFill>
                  <a:srgbClr val="888888"/>
                </a:solidFill>
                <a:cs typeface="Calibri"/>
              </a:rPr>
              <a:pPr marL="102870"/>
              <a:t>‹#›</a:t>
            </a:fld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5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0928"/>
            <a:ext cx="9143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algn="ctr">
              <a:tabLst>
                <a:tab pos="804863" algn="l"/>
                <a:tab pos="2562225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 на предоставление региональной услуги </a:t>
            </a:r>
            <a:r>
              <a:rPr lang="ru-RU" sz="2800" b="1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 выдаче специального разрешения на движение по автомобильным дорогам тяжеловесного и/или крупногабаритного транспорта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" descr="http://lifeglobe.net/media/places/104/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851" y="476672"/>
            <a:ext cx="1440160" cy="192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26320" y="5797981"/>
            <a:ext cx="2753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 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27.11.2017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30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0648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124744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pPr marL="180975">
              <a:tabLst>
                <a:tab pos="180975" algn="l"/>
              </a:tabLst>
            </a:pPr>
            <a:r>
              <a:rPr lang="ru-RU" sz="2400" b="1" dirty="0" smtClean="0"/>
              <a:t>Значения нагрузок превышает максимально допустимые значения для ТС.</a:t>
            </a:r>
          </a:p>
          <a:p>
            <a:pPr marL="180975">
              <a:tabLst>
                <a:tab pos="180975" algn="l"/>
              </a:tabLst>
            </a:pPr>
            <a:r>
              <a:rPr lang="ru-RU" sz="2400" dirty="0" smtClean="0"/>
              <a:t>Значения нагрузок не должны превышать допустимые значения для ТС.</a:t>
            </a:r>
          </a:p>
          <a:p>
            <a:pPr marL="180975">
              <a:tabLst>
                <a:tab pos="180975" algn="l"/>
              </a:tabLst>
            </a:pPr>
            <a:endParaRPr lang="ru-RU" sz="2400" dirty="0" smtClean="0"/>
          </a:p>
          <a:p>
            <a:pPr marL="180975">
              <a:tabLst>
                <a:tab pos="180975" algn="l"/>
              </a:tabLst>
            </a:pPr>
            <a:r>
              <a:rPr lang="ru-RU" sz="2400" b="1" dirty="0" smtClean="0"/>
              <a:t>Отсутствует оборот бланка с согласованием ГИБДД и определением вида сопровождения.</a:t>
            </a:r>
          </a:p>
          <a:p>
            <a:pPr marL="180975">
              <a:tabLst>
                <a:tab pos="180975" algn="l"/>
              </a:tabLst>
            </a:pPr>
            <a:r>
              <a:rPr lang="ru-RU" sz="2400" dirty="0" smtClean="0"/>
              <a:t>Без согласования с ГИБДД выдача  специальных разрешений на крупногабаритные ТС не допускается.</a:t>
            </a:r>
          </a:p>
          <a:p>
            <a:pPr marL="180975">
              <a:tabLst>
                <a:tab pos="180975" algn="l"/>
              </a:tabLst>
            </a:pPr>
            <a:endParaRPr lang="ru-RU" sz="2400" dirty="0" smtClean="0"/>
          </a:p>
          <a:p>
            <a:pPr marL="180975"/>
            <a:r>
              <a:rPr lang="ru-RU" sz="2400" b="1" dirty="0" smtClean="0"/>
              <a:t>Заявитель указал  в заявлении несколько маршрутов движения.</a:t>
            </a:r>
          </a:p>
          <a:p>
            <a:pPr marL="180975"/>
            <a:r>
              <a:rPr lang="ru-RU" sz="2400" dirty="0" smtClean="0">
                <a:solidFill>
                  <a:prstClr val="black"/>
                </a:solidFill>
              </a:rPr>
              <a:t>Специальное разрешение</a:t>
            </a:r>
            <a:r>
              <a:rPr lang="ru-RU" sz="2400" dirty="0" smtClean="0"/>
              <a:t> выдается только на 1 маршрут движения, определенный начальной и конечной точкой.</a:t>
            </a:r>
          </a:p>
          <a:p>
            <a:pPr marL="180975">
              <a:tabLst>
                <a:tab pos="180975" algn="l"/>
              </a:tabLst>
            </a:pPr>
            <a:endParaRPr lang="ru-RU" sz="2400" dirty="0" smtClean="0"/>
          </a:p>
          <a:p>
            <a:pPr marL="180975">
              <a:tabLst>
                <a:tab pos="180975" algn="l"/>
              </a:tabLst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61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0648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endParaRPr lang="ru-RU" b="1" dirty="0" smtClean="0"/>
          </a:p>
          <a:p>
            <a:pPr marL="180975"/>
            <a:r>
              <a:rPr lang="ru-RU" sz="2400" b="1" dirty="0" smtClean="0"/>
              <a:t>Количество нагрузок на оси не соответствует количеству расстояний между осями автопоезда.</a:t>
            </a:r>
          </a:p>
          <a:p>
            <a:pPr marL="180975"/>
            <a:r>
              <a:rPr lang="ru-RU" sz="2400" dirty="0" smtClean="0"/>
              <a:t>Количество расстояний между осями ТС должно быть на 1 меньше, чем нагрузок на оси ТС.</a:t>
            </a:r>
          </a:p>
          <a:p>
            <a:pPr marL="180975"/>
            <a:endParaRPr lang="ru-RU" sz="2400" b="1" dirty="0" smtClean="0"/>
          </a:p>
          <a:p>
            <a:pPr marL="180975"/>
            <a:r>
              <a:rPr lang="ru-RU" sz="2400" b="1" dirty="0" smtClean="0"/>
              <a:t>Высота автопоезда не соответствует  высоте  при указанной загрузке.</a:t>
            </a:r>
          </a:p>
          <a:p>
            <a:pPr marL="180975"/>
            <a:r>
              <a:rPr lang="ru-RU" sz="2400" dirty="0" smtClean="0"/>
              <a:t>Высота автопоезда должна быть равна сумме  погрузочной высоты прицепа и высоты груза.</a:t>
            </a:r>
          </a:p>
          <a:p>
            <a:pPr marL="180975"/>
            <a:endParaRPr lang="ru-RU" sz="2400" dirty="0" smtClean="0"/>
          </a:p>
          <a:p>
            <a:pPr marL="180975"/>
            <a:r>
              <a:rPr lang="ru-RU" sz="2400" b="1" dirty="0" smtClean="0"/>
              <a:t>Маршрут движения указывается без указания  адреса в населенном пункте или привязки к километражу автодороги.</a:t>
            </a:r>
          </a:p>
          <a:p>
            <a:pPr marL="180975"/>
            <a:r>
              <a:rPr lang="ru-RU" sz="2400" dirty="0" smtClean="0"/>
              <a:t>Адрес указывается с номером дома или улицы, километражем с точностью до метра.</a:t>
            </a:r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61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0648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144001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endParaRPr lang="ru-RU" sz="2400" b="1" dirty="0" smtClean="0"/>
          </a:p>
          <a:p>
            <a:pPr marL="180975"/>
            <a:r>
              <a:rPr lang="ru-RU" sz="2400" b="1" dirty="0" smtClean="0"/>
              <a:t>Весогабаритные характеристики груза с указанным наименование невозможно подтвердить документами. </a:t>
            </a:r>
          </a:p>
          <a:p>
            <a:pPr marL="180975"/>
            <a:r>
              <a:rPr lang="ru-RU" sz="2400" dirty="0" smtClean="0"/>
              <a:t>В комплекте документов отсутствуют технические требования к перевозке заявленного груза в транспортном положении.</a:t>
            </a:r>
          </a:p>
          <a:p>
            <a:pPr marL="180975"/>
            <a:r>
              <a:rPr lang="ru-RU" sz="2400" dirty="0" smtClean="0"/>
              <a:t>Заявитель должен подавать полный пакет необходимых документов, установленных Административным регламентом.</a:t>
            </a:r>
          </a:p>
          <a:p>
            <a:pPr marL="180975"/>
            <a:endParaRPr lang="ru-RU" sz="2400" dirty="0" smtClean="0"/>
          </a:p>
          <a:p>
            <a:pPr marL="180975"/>
            <a:r>
              <a:rPr lang="ru-RU" sz="2400" b="1" dirty="0" smtClean="0"/>
              <a:t>Сумма нагрузок по осям не равна  полной массе автопоезда.</a:t>
            </a:r>
            <a:endParaRPr lang="ru-RU" sz="2400" dirty="0" smtClean="0"/>
          </a:p>
          <a:p>
            <a:pPr marL="180975"/>
            <a:r>
              <a:rPr lang="ru-RU" sz="2400" dirty="0" smtClean="0"/>
              <a:t>Полная масса автопоезда  - это сумма нагрузок на все оси ТС.</a:t>
            </a:r>
          </a:p>
          <a:p>
            <a:pPr marL="180975"/>
            <a:endParaRPr lang="ru-RU" sz="2400" dirty="0" smtClean="0"/>
          </a:p>
          <a:p>
            <a:pPr marL="180975"/>
            <a:r>
              <a:rPr lang="ru-RU" sz="2400" b="1" dirty="0" smtClean="0"/>
              <a:t>Специальное разрешение не  заверено  печатью.</a:t>
            </a:r>
          </a:p>
          <a:p>
            <a:pPr marL="180975"/>
            <a:r>
              <a:rPr lang="ru-RU" sz="2400" dirty="0" smtClean="0"/>
              <a:t>Специальное разрешение должно быть заверено печатью организации, уполномоченной на выдачу специального разрешения.</a:t>
            </a:r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1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0648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1440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endParaRPr lang="ru-RU" sz="2400" b="1" dirty="0" smtClean="0"/>
          </a:p>
          <a:p>
            <a:pPr marL="180975"/>
            <a:r>
              <a:rPr lang="ru-RU" sz="2400" b="1" dirty="0" smtClean="0"/>
              <a:t>Заявление оформлено рукописным текстом.</a:t>
            </a:r>
          </a:p>
          <a:p>
            <a:pPr marL="180975"/>
            <a:r>
              <a:rPr lang="ru-RU" sz="2400" dirty="0" smtClean="0"/>
              <a:t>Заявление оформляется на русском языке машинописным текстом (буквами латинского алфавита возможно оформление адреса владельца транспортного средства, наименования владельца транспортного средства, груза, марок и моделей транспортных средств, их государственных регистрационных знаков).</a:t>
            </a:r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89040"/>
            <a:ext cx="4176464" cy="285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1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0648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которые допускают, заявители при подаче документов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144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endParaRPr lang="ru-RU" sz="2400" b="1" dirty="0" smtClean="0"/>
          </a:p>
          <a:p>
            <a:pPr marL="180975">
              <a:tabLst>
                <a:tab pos="180975" algn="l"/>
              </a:tabLst>
            </a:pPr>
            <a:r>
              <a:rPr lang="ru-RU" sz="2400" b="1" dirty="0" smtClean="0"/>
              <a:t>Указание наименования груза во множественном числе, когда как категория груза указана «неделимый».</a:t>
            </a:r>
          </a:p>
          <a:p>
            <a:pPr marL="180975">
              <a:tabLst>
                <a:tab pos="180975" algn="l"/>
              </a:tabLst>
            </a:pPr>
            <a:r>
              <a:rPr lang="ru-RU" sz="2400" dirty="0" smtClean="0"/>
              <a:t>Наличие в заявлении недостоверных и противоречивых данных является  основанием  для отказа в рассмотрении документов.</a:t>
            </a:r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b="1" dirty="0" smtClean="0"/>
          </a:p>
          <a:p>
            <a:pPr marL="180975"/>
            <a:endParaRPr lang="ru-RU" sz="2400" dirty="0" smtClean="0"/>
          </a:p>
          <a:p>
            <a:pPr marL="180975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1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3" y="544576"/>
            <a:ext cx="864108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5865"/>
            <a:r>
              <a:rPr sz="2000" b="1" spc="-21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сл</a:t>
            </a:r>
            <a:r>
              <a:rPr sz="20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пр</a:t>
            </a:r>
            <a:r>
              <a:rPr sz="20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ос</a:t>
            </a:r>
            <a:r>
              <a:rPr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2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лен</a:t>
            </a:r>
            <a:r>
              <a:rPr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2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л</a:t>
            </a:r>
            <a:r>
              <a:rPr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уги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67296"/>
            <a:ext cx="252095" cy="876300"/>
          </a:xfrm>
          <a:custGeom>
            <a:avLst/>
            <a:gdLst/>
            <a:ahLst/>
            <a:cxnLst/>
            <a:rect l="l" t="t" r="r" b="b"/>
            <a:pathLst>
              <a:path w="252095" h="876300">
                <a:moveTo>
                  <a:pt x="0" y="876084"/>
                </a:moveTo>
                <a:lnTo>
                  <a:pt x="251523" y="876084"/>
                </a:lnTo>
                <a:lnTo>
                  <a:pt x="25152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523" y="267296"/>
            <a:ext cx="8641080" cy="876300"/>
          </a:xfrm>
          <a:custGeom>
            <a:avLst/>
            <a:gdLst/>
            <a:ahLst/>
            <a:cxnLst/>
            <a:rect l="l" t="t" r="r" b="b"/>
            <a:pathLst>
              <a:path w="8641080" h="876300">
                <a:moveTo>
                  <a:pt x="0" y="876084"/>
                </a:moveTo>
                <a:lnTo>
                  <a:pt x="8640953" y="876084"/>
                </a:lnTo>
                <a:lnTo>
                  <a:pt x="8640953" y="0"/>
                </a:lnTo>
                <a:lnTo>
                  <a:pt x="0" y="0"/>
                </a:lnTo>
                <a:lnTo>
                  <a:pt x="0" y="87608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3134" rIns="0" bIns="0" rtlCol="0">
            <a:spAutoFit/>
          </a:bodyPr>
          <a:lstStyle/>
          <a:p>
            <a:pPr marL="1190625">
              <a:lnSpc>
                <a:spcPct val="100000"/>
              </a:lnSpc>
            </a:pPr>
            <a:r>
              <a:rPr dirty="0"/>
              <a:t>Ин</a:t>
            </a:r>
            <a:r>
              <a:rPr spc="-40" dirty="0"/>
              <a:t>ф</a:t>
            </a:r>
            <a:r>
              <a:rPr dirty="0"/>
              <a:t>о</a:t>
            </a:r>
            <a:r>
              <a:rPr spc="-45" dirty="0"/>
              <a:t>р</a:t>
            </a:r>
            <a:r>
              <a:rPr spc="-15" dirty="0"/>
              <a:t>м</a:t>
            </a:r>
            <a:r>
              <a:rPr dirty="0"/>
              <a:t>ационн</a:t>
            </a:r>
            <a:r>
              <a:rPr spc="10" dirty="0"/>
              <a:t>а</a:t>
            </a:r>
            <a:r>
              <a:rPr dirty="0"/>
              <a:t>я</a:t>
            </a:r>
            <a:r>
              <a:rPr spc="50" dirty="0"/>
              <a:t> </a:t>
            </a:r>
            <a:r>
              <a:rPr dirty="0"/>
              <a:t>п</a:t>
            </a:r>
            <a:r>
              <a:rPr spc="-75" dirty="0"/>
              <a:t>о</a:t>
            </a:r>
            <a:r>
              <a:rPr dirty="0"/>
              <a:t>д</a:t>
            </a:r>
            <a:r>
              <a:rPr spc="-10" dirty="0"/>
              <a:t>д</a:t>
            </a:r>
            <a:r>
              <a:rPr dirty="0"/>
              <a:t>ерж</a:t>
            </a:r>
            <a:r>
              <a:rPr spc="-45" dirty="0"/>
              <a:t>к</a:t>
            </a:r>
            <a:r>
              <a:rPr dirty="0"/>
              <a:t>а</a:t>
            </a:r>
          </a:p>
        </p:txBody>
      </p:sp>
      <p:sp>
        <p:nvSpPr>
          <p:cNvPr id="6" name="object 6"/>
          <p:cNvSpPr/>
          <p:nvPr/>
        </p:nvSpPr>
        <p:spPr>
          <a:xfrm>
            <a:off x="251523" y="267309"/>
            <a:ext cx="655548" cy="876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2175764"/>
            <a:ext cx="8435403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3600" b="1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Ответственный в ГБУ «</a:t>
            </a:r>
            <a:r>
              <a:rPr lang="ru-RU" sz="3600" b="1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Мосавтодор</a:t>
            </a:r>
            <a:r>
              <a:rPr lang="ru-RU" sz="3600" b="1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endParaRPr sz="3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05" algn="ctr"/>
            <a:r>
              <a:rPr lang="ru-RU" sz="3600" b="1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Щевлягина</a:t>
            </a:r>
            <a:r>
              <a:rPr lang="ru-RU" sz="3600" b="1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Елена Александровна</a:t>
            </a:r>
          </a:p>
          <a:p>
            <a:pPr marL="2540" algn="ctr"/>
            <a:r>
              <a:rPr sz="3600" b="1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тел</a:t>
            </a:r>
            <a:r>
              <a:rPr sz="36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lang="ru-RU" sz="3600" b="1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8 (495) 287-87-59</a:t>
            </a:r>
            <a:endParaRPr sz="3600" b="1" spc="-2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23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11874</TotalTime>
  <Words>411</Words>
  <Application>Microsoft Office PowerPoint</Application>
  <PresentationFormat>Экран (4:3)</PresentationFormat>
  <Paragraphs>89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Информационная поддержка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Anisimova Elena</dc:creator>
  <cp:lastModifiedBy>Надежда Б. Артёмова</cp:lastModifiedBy>
  <cp:revision>920</cp:revision>
  <cp:lastPrinted>2017-10-13T06:14:44Z</cp:lastPrinted>
  <dcterms:created xsi:type="dcterms:W3CDTF">2016-06-10T09:42:06Z</dcterms:created>
  <dcterms:modified xsi:type="dcterms:W3CDTF">2019-02-04T08:08:18Z</dcterms:modified>
</cp:coreProperties>
</file>